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770" r:id="rId2"/>
    <p:sldId id="771" r:id="rId3"/>
    <p:sldId id="702" r:id="rId4"/>
    <p:sldId id="730" r:id="rId5"/>
    <p:sldId id="735" r:id="rId6"/>
    <p:sldId id="767" r:id="rId7"/>
    <p:sldId id="766" r:id="rId8"/>
    <p:sldId id="789" r:id="rId9"/>
    <p:sldId id="792" r:id="rId10"/>
    <p:sldId id="784" r:id="rId11"/>
    <p:sldId id="787" r:id="rId12"/>
    <p:sldId id="782" r:id="rId13"/>
    <p:sldId id="790" r:id="rId14"/>
    <p:sldId id="793" r:id="rId15"/>
    <p:sldId id="795" r:id="rId16"/>
    <p:sldId id="794" r:id="rId17"/>
    <p:sldId id="773" r:id="rId18"/>
    <p:sldId id="745" r:id="rId19"/>
    <p:sldId id="780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92" r:id="rId34"/>
    <p:sldId id="691" r:id="rId35"/>
    <p:sldId id="677" r:id="rId36"/>
    <p:sldId id="685" r:id="rId37"/>
    <p:sldId id="686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750" r:id="rId46"/>
    <p:sldId id="688" r:id="rId47"/>
    <p:sldId id="749" r:id="rId4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1995" autoAdjust="0"/>
  </p:normalViewPr>
  <p:slideViewPr>
    <p:cSldViewPr>
      <p:cViewPr varScale="1">
        <p:scale>
          <a:sx n="105" d="100"/>
          <a:sy n="105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6C0DA8B-600F-41F6-A74D-A64F0720FDA7}"/>
    <pc:docChg chg="addSld delSld modSld sldOrd">
      <pc:chgData name="Anatoliy Kigel" userId="7432c6c4687b0a9c" providerId="LiveId" clId="{16C0DA8B-600F-41F6-A74D-A64F0720FDA7}" dt="2021-02-09T21:19:34.698" v="95" actId="47"/>
      <pc:docMkLst>
        <pc:docMk/>
      </pc:docMkLst>
      <pc:sldChg chg="modSp add mod">
        <pc:chgData name="Anatoliy Kigel" userId="7432c6c4687b0a9c" providerId="LiveId" clId="{16C0DA8B-600F-41F6-A74D-A64F0720FDA7}" dt="2021-02-09T14:27:37.964" v="67" actId="20577"/>
        <pc:sldMkLst>
          <pc:docMk/>
          <pc:sldMk cId="241042041" sldId="662"/>
        </pc:sldMkLst>
        <pc:spChg chg="mod">
          <ac:chgData name="Anatoliy Kigel" userId="7432c6c4687b0a9c" providerId="LiveId" clId="{16C0DA8B-600F-41F6-A74D-A64F0720FDA7}" dt="2021-02-09T14:27:37.964" v="67" actId="20577"/>
          <ac:spMkLst>
            <pc:docMk/>
            <pc:sldMk cId="241042041" sldId="662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585602570" sldId="663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138019995" sldId="664"/>
        </pc:sldMkLst>
      </pc:sldChg>
      <pc:sldChg chg="modSp add mod">
        <pc:chgData name="Anatoliy Kigel" userId="7432c6c4687b0a9c" providerId="LiveId" clId="{16C0DA8B-600F-41F6-A74D-A64F0720FDA7}" dt="2021-02-09T14:27:41.293" v="68" actId="20577"/>
        <pc:sldMkLst>
          <pc:docMk/>
          <pc:sldMk cId="3111343950" sldId="665"/>
        </pc:sldMkLst>
        <pc:spChg chg="mod">
          <ac:chgData name="Anatoliy Kigel" userId="7432c6c4687b0a9c" providerId="LiveId" clId="{16C0DA8B-600F-41F6-A74D-A64F0720FDA7}" dt="2021-02-09T14:27:41.293" v="68" actId="20577"/>
          <ac:spMkLst>
            <pc:docMk/>
            <pc:sldMk cId="3111343950" sldId="665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749797906" sldId="666"/>
        </pc:sldMkLst>
      </pc:sldChg>
      <pc:sldChg chg="modSp add mod">
        <pc:chgData name="Anatoliy Kigel" userId="7432c6c4687b0a9c" providerId="LiveId" clId="{16C0DA8B-600F-41F6-A74D-A64F0720FDA7}" dt="2021-02-09T14:27:44.395" v="69" actId="20577"/>
        <pc:sldMkLst>
          <pc:docMk/>
          <pc:sldMk cId="1805651636" sldId="667"/>
        </pc:sldMkLst>
        <pc:spChg chg="mod">
          <ac:chgData name="Anatoliy Kigel" userId="7432c6c4687b0a9c" providerId="LiveId" clId="{16C0DA8B-600F-41F6-A74D-A64F0720FDA7}" dt="2021-02-09T14:27:44.395" v="69" actId="20577"/>
          <ac:spMkLst>
            <pc:docMk/>
            <pc:sldMk cId="1805651636" sldId="667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333790527" sldId="668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799333895" sldId="669"/>
        </pc:sldMkLst>
      </pc:sldChg>
      <pc:sldChg chg="modSp add mod">
        <pc:chgData name="Anatoliy Kigel" userId="7432c6c4687b0a9c" providerId="LiveId" clId="{16C0DA8B-600F-41F6-A74D-A64F0720FDA7}" dt="2021-02-09T14:27:52.695" v="71" actId="404"/>
        <pc:sldMkLst>
          <pc:docMk/>
          <pc:sldMk cId="1496240173" sldId="670"/>
        </pc:sldMkLst>
        <pc:spChg chg="mod">
          <ac:chgData name="Anatoliy Kigel" userId="7432c6c4687b0a9c" providerId="LiveId" clId="{16C0DA8B-600F-41F6-A74D-A64F0720FDA7}" dt="2021-02-09T14:27:52.695" v="71" actId="404"/>
          <ac:spMkLst>
            <pc:docMk/>
            <pc:sldMk cId="1496240173" sldId="670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728081698" sldId="671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865568566" sldId="672"/>
        </pc:sldMkLst>
      </pc:sldChg>
      <pc:sldChg chg="modSp add mod">
        <pc:chgData name="Anatoliy Kigel" userId="7432c6c4687b0a9c" providerId="LiveId" clId="{16C0DA8B-600F-41F6-A74D-A64F0720FDA7}" dt="2021-02-09T14:27:57.291" v="72" actId="20577"/>
        <pc:sldMkLst>
          <pc:docMk/>
          <pc:sldMk cId="2132679530" sldId="673"/>
        </pc:sldMkLst>
        <pc:spChg chg="mod">
          <ac:chgData name="Anatoliy Kigel" userId="7432c6c4687b0a9c" providerId="LiveId" clId="{16C0DA8B-600F-41F6-A74D-A64F0720FDA7}" dt="2021-02-09T14:27:57.291" v="72" actId="20577"/>
          <ac:spMkLst>
            <pc:docMk/>
            <pc:sldMk cId="2132679530" sldId="673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126177414" sldId="674"/>
        </pc:sldMkLst>
      </pc:sldChg>
      <pc:sldChg chg="modSp add del mod">
        <pc:chgData name="Anatoliy Kigel" userId="7432c6c4687b0a9c" providerId="LiveId" clId="{16C0DA8B-600F-41F6-A74D-A64F0720FDA7}" dt="2021-02-09T21:19:16.071" v="88" actId="47"/>
        <pc:sldMkLst>
          <pc:docMk/>
          <pc:sldMk cId="1478137353" sldId="675"/>
        </pc:sldMkLst>
        <pc:spChg chg="mod">
          <ac:chgData name="Anatoliy Kigel" userId="7432c6c4687b0a9c" providerId="LiveId" clId="{16C0DA8B-600F-41F6-A74D-A64F0720FDA7}" dt="2021-02-09T14:28:04.718" v="75" actId="20577"/>
          <ac:spMkLst>
            <pc:docMk/>
            <pc:sldMk cId="1478137353" sldId="675"/>
            <ac:spMk id="10" creationId="{00000000-0000-0000-0000-000000000000}"/>
          </ac:spMkLst>
        </pc:spChg>
      </pc:sldChg>
      <pc:sldChg chg="add del">
        <pc:chgData name="Anatoliy Kigel" userId="7432c6c4687b0a9c" providerId="LiveId" clId="{16C0DA8B-600F-41F6-A74D-A64F0720FDA7}" dt="2021-02-09T21:19:16.071" v="88" actId="47"/>
        <pc:sldMkLst>
          <pc:docMk/>
          <pc:sldMk cId="2705911959" sldId="676"/>
        </pc:sldMkLst>
      </pc:sldChg>
      <pc:sldChg chg="modSp add mod">
        <pc:chgData name="Anatoliy Kigel" userId="7432c6c4687b0a9c" providerId="LiveId" clId="{16C0DA8B-600F-41F6-A74D-A64F0720FDA7}" dt="2021-02-09T21:19:23.075" v="91" actId="20577"/>
        <pc:sldMkLst>
          <pc:docMk/>
          <pc:sldMk cId="1459731777" sldId="677"/>
        </pc:sldMkLst>
        <pc:spChg chg="mod">
          <ac:chgData name="Anatoliy Kigel" userId="7432c6c4687b0a9c" providerId="LiveId" clId="{16C0DA8B-600F-41F6-A74D-A64F0720FDA7}" dt="2021-02-09T21:19:23.075" v="91" actId="20577"/>
          <ac:spMkLst>
            <pc:docMk/>
            <pc:sldMk cId="1459731777" sldId="677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926092290" sldId="678"/>
        </pc:sldMkLst>
      </pc:sldChg>
      <pc:sldChg chg="modSp add mod">
        <pc:chgData name="Anatoliy Kigel" userId="7432c6c4687b0a9c" providerId="LiveId" clId="{16C0DA8B-600F-41F6-A74D-A64F0720FDA7}" dt="2021-02-09T21:19:25.873" v="92" actId="20577"/>
        <pc:sldMkLst>
          <pc:docMk/>
          <pc:sldMk cId="594424640" sldId="679"/>
        </pc:sldMkLst>
        <pc:spChg chg="mod">
          <ac:chgData name="Anatoliy Kigel" userId="7432c6c4687b0a9c" providerId="LiveId" clId="{16C0DA8B-600F-41F6-A74D-A64F0720FDA7}" dt="2021-02-09T21:19:25.873" v="92" actId="20577"/>
          <ac:spMkLst>
            <pc:docMk/>
            <pc:sldMk cId="594424640" sldId="679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808792706" sldId="680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209773782" sldId="681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862328757" sldId="682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720125890" sldId="683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838450627" sldId="684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797305502" sldId="685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740344479" sldId="686"/>
        </pc:sldMkLst>
      </pc:sldChg>
      <pc:sldChg chg="modSp add del mod">
        <pc:chgData name="Anatoliy Kigel" userId="7432c6c4687b0a9c" providerId="LiveId" clId="{16C0DA8B-600F-41F6-A74D-A64F0720FDA7}" dt="2021-02-09T21:19:34.698" v="95" actId="47"/>
        <pc:sldMkLst>
          <pc:docMk/>
          <pc:sldMk cId="2111823226" sldId="687"/>
        </pc:sldMkLst>
        <pc:spChg chg="mod">
          <ac:chgData name="Anatoliy Kigel" userId="7432c6c4687b0a9c" providerId="LiveId" clId="{16C0DA8B-600F-41F6-A74D-A64F0720FDA7}" dt="2021-02-09T14:28:31.549" v="83" actId="20577"/>
          <ac:spMkLst>
            <pc:docMk/>
            <pc:sldMk cId="2111823226" sldId="687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892354783" sldId="688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355572594" sldId="691"/>
        </pc:sldMkLst>
      </pc:sldChg>
      <pc:sldChg chg="modSp add mod">
        <pc:chgData name="Anatoliy Kigel" userId="7432c6c4687b0a9c" providerId="LiveId" clId="{16C0DA8B-600F-41F6-A74D-A64F0720FDA7}" dt="2021-02-09T21:19:19.126" v="90" actId="20577"/>
        <pc:sldMkLst>
          <pc:docMk/>
          <pc:sldMk cId="815826169" sldId="692"/>
        </pc:sldMkLst>
        <pc:spChg chg="mod">
          <ac:chgData name="Anatoliy Kigel" userId="7432c6c4687b0a9c" providerId="LiveId" clId="{16C0DA8B-600F-41F6-A74D-A64F0720FDA7}" dt="2021-02-09T21:19:19.126" v="90" actId="20577"/>
          <ac:spMkLst>
            <pc:docMk/>
            <pc:sldMk cId="815826169" sldId="692"/>
            <ac:spMk id="10" creationId="{00000000-0000-0000-0000-000000000000}"/>
          </ac:spMkLst>
        </pc:spChg>
      </pc:sldChg>
      <pc:sldChg chg="del">
        <pc:chgData name="Anatoliy Kigel" userId="7432c6c4687b0a9c" providerId="LiveId" clId="{16C0DA8B-600F-41F6-A74D-A64F0720FDA7}" dt="2021-02-09T14:08:02.778" v="32" actId="47"/>
        <pc:sldMkLst>
          <pc:docMk/>
          <pc:sldMk cId="1418616095" sldId="731"/>
        </pc:sldMkLst>
      </pc:sldChg>
      <pc:sldChg chg="modSp mod">
        <pc:chgData name="Anatoliy Kigel" userId="7432c6c4687b0a9c" providerId="LiveId" clId="{16C0DA8B-600F-41F6-A74D-A64F0720FDA7}" dt="2021-02-09T14:21:49.150" v="62" actId="20577"/>
        <pc:sldMkLst>
          <pc:docMk/>
          <pc:sldMk cId="1102660651" sldId="745"/>
        </pc:sldMkLst>
        <pc:spChg chg="mod">
          <ac:chgData name="Anatoliy Kigel" userId="7432c6c4687b0a9c" providerId="LiveId" clId="{16C0DA8B-600F-41F6-A74D-A64F0720FDA7}" dt="2021-02-09T14:21:49.150" v="62" actId="20577"/>
          <ac:spMkLst>
            <pc:docMk/>
            <pc:sldMk cId="1102660651" sldId="745"/>
            <ac:spMk id="5" creationId="{00000000-0000-0000-0000-000000000000}"/>
          </ac:spMkLst>
        </pc:spChg>
      </pc:sldChg>
      <pc:sldChg chg="ord">
        <pc:chgData name="Anatoliy Kigel" userId="7432c6c4687b0a9c" providerId="LiveId" clId="{16C0DA8B-600F-41F6-A74D-A64F0720FDA7}" dt="2021-02-09T21:19:33.662" v="94"/>
        <pc:sldMkLst>
          <pc:docMk/>
          <pc:sldMk cId="2823234347" sldId="750"/>
        </pc:sldMkLst>
      </pc:sldChg>
      <pc:sldChg chg="del">
        <pc:chgData name="Anatoliy Kigel" userId="7432c6c4687b0a9c" providerId="LiveId" clId="{16C0DA8B-600F-41F6-A74D-A64F0720FDA7}" dt="2021-02-09T14:08:02.778" v="32" actId="47"/>
        <pc:sldMkLst>
          <pc:docMk/>
          <pc:sldMk cId="2936642309" sldId="754"/>
        </pc:sldMkLst>
      </pc:sldChg>
      <pc:sldChg chg="del">
        <pc:chgData name="Anatoliy Kigel" userId="7432c6c4687b0a9c" providerId="LiveId" clId="{16C0DA8B-600F-41F6-A74D-A64F0720FDA7}" dt="2021-02-09T14:28:37.075" v="85" actId="47"/>
        <pc:sldMkLst>
          <pc:docMk/>
          <pc:sldMk cId="3225034489" sldId="763"/>
        </pc:sldMkLst>
      </pc:sldChg>
      <pc:sldChg chg="del">
        <pc:chgData name="Anatoliy Kigel" userId="7432c6c4687b0a9c" providerId="LiveId" clId="{16C0DA8B-600F-41F6-A74D-A64F0720FDA7}" dt="2021-02-09T14:28:44.926" v="87" actId="47"/>
        <pc:sldMkLst>
          <pc:docMk/>
          <pc:sldMk cId="3778426884" sldId="768"/>
        </pc:sldMkLst>
      </pc:sldChg>
      <pc:sldChg chg="del">
        <pc:chgData name="Anatoliy Kigel" userId="7432c6c4687b0a9c" providerId="LiveId" clId="{16C0DA8B-600F-41F6-A74D-A64F0720FDA7}" dt="2021-02-09T14:28:43.563" v="86" actId="47"/>
        <pc:sldMkLst>
          <pc:docMk/>
          <pc:sldMk cId="2674160689" sldId="769"/>
        </pc:sldMkLst>
      </pc:sldChg>
      <pc:sldChg chg="modSp mod">
        <pc:chgData name="Anatoliy Kigel" userId="7432c6c4687b0a9c" providerId="LiveId" clId="{16C0DA8B-600F-41F6-A74D-A64F0720FDA7}" dt="2021-02-09T14:27:22.718" v="66" actId="20577"/>
        <pc:sldMkLst>
          <pc:docMk/>
          <pc:sldMk cId="1276987537" sldId="770"/>
        </pc:sldMkLst>
        <pc:spChg chg="mod">
          <ac:chgData name="Anatoliy Kigel" userId="7432c6c4687b0a9c" providerId="LiveId" clId="{16C0DA8B-600F-41F6-A74D-A64F0720FDA7}" dt="2021-02-09T14:27:22.718" v="66" actId="20577"/>
          <ac:spMkLst>
            <pc:docMk/>
            <pc:sldMk cId="1276987537" sldId="770"/>
            <ac:spMk id="9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21:37.574" v="59" actId="6549"/>
        <pc:sldMkLst>
          <pc:docMk/>
          <pc:sldMk cId="1864301953" sldId="773"/>
        </pc:sldMkLst>
        <pc:spChg chg="mod">
          <ac:chgData name="Anatoliy Kigel" userId="7432c6c4687b0a9c" providerId="LiveId" clId="{16C0DA8B-600F-41F6-A74D-A64F0720FDA7}" dt="2021-02-09T14:21:37.574" v="59" actId="6549"/>
          <ac:spMkLst>
            <pc:docMk/>
            <pc:sldMk cId="1864301953" sldId="773"/>
            <ac:spMk id="4" creationId="{00000000-0000-0000-0000-000000000000}"/>
          </ac:spMkLst>
        </pc:spChg>
      </pc:sldChg>
      <pc:sldChg chg="del">
        <pc:chgData name="Anatoliy Kigel" userId="7432c6c4687b0a9c" providerId="LiveId" clId="{16C0DA8B-600F-41F6-A74D-A64F0720FDA7}" dt="2021-02-09T14:28:37.075" v="85" actId="47"/>
        <pc:sldMkLst>
          <pc:docMk/>
          <pc:sldMk cId="720254154" sldId="778"/>
        </pc:sldMkLst>
      </pc:sldChg>
      <pc:sldChg chg="del">
        <pc:chgData name="Anatoliy Kigel" userId="7432c6c4687b0a9c" providerId="LiveId" clId="{16C0DA8B-600F-41F6-A74D-A64F0720FDA7}" dt="2021-02-09T14:28:35.099" v="84" actId="47"/>
        <pc:sldMkLst>
          <pc:docMk/>
          <pc:sldMk cId="2952222135" sldId="779"/>
        </pc:sldMkLst>
      </pc:sldChg>
      <pc:sldChg chg="del">
        <pc:chgData name="Anatoliy Kigel" userId="7432c6c4687b0a9c" providerId="LiveId" clId="{16C0DA8B-600F-41F6-A74D-A64F0720FDA7}" dt="2021-02-09T14:28:35.099" v="84" actId="47"/>
        <pc:sldMkLst>
          <pc:docMk/>
          <pc:sldMk cId="3706762775" sldId="781"/>
        </pc:sldMkLst>
      </pc:sldChg>
      <pc:sldChg chg="modSp mod">
        <pc:chgData name="Anatoliy Kigel" userId="7432c6c4687b0a9c" providerId="LiveId" clId="{16C0DA8B-600F-41F6-A74D-A64F0720FDA7}" dt="2021-02-09T14:21:25.072" v="47" actId="6549"/>
        <pc:sldMkLst>
          <pc:docMk/>
          <pc:sldMk cId="666308897" sldId="787"/>
        </pc:sldMkLst>
        <pc:spChg chg="mod">
          <ac:chgData name="Anatoliy Kigel" userId="7432c6c4687b0a9c" providerId="LiveId" clId="{16C0DA8B-600F-41F6-A74D-A64F0720FDA7}" dt="2021-02-09T14:21:25.072" v="47" actId="6549"/>
          <ac:spMkLst>
            <pc:docMk/>
            <pc:sldMk cId="666308897" sldId="787"/>
            <ac:spMk id="13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09:12.928" v="35" actId="6549"/>
        <pc:sldMkLst>
          <pc:docMk/>
          <pc:sldMk cId="3324222718" sldId="789"/>
        </pc:sldMkLst>
        <pc:spChg chg="mod">
          <ac:chgData name="Anatoliy Kigel" userId="7432c6c4687b0a9c" providerId="LiveId" clId="{16C0DA8B-600F-41F6-A74D-A64F0720FDA7}" dt="2021-02-09T14:09:12.928" v="35" actId="6549"/>
          <ac:spMkLst>
            <pc:docMk/>
            <pc:sldMk cId="3324222718" sldId="789"/>
            <ac:spMk id="2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21:12.129" v="41" actId="6549"/>
        <pc:sldMkLst>
          <pc:docMk/>
          <pc:sldMk cId="1327075948" sldId="790"/>
        </pc:sldMkLst>
        <pc:spChg chg="mod">
          <ac:chgData name="Anatoliy Kigel" userId="7432c6c4687b0a9c" providerId="LiveId" clId="{16C0DA8B-600F-41F6-A74D-A64F0720FDA7}" dt="2021-02-09T14:21:12.129" v="41" actId="6549"/>
          <ac:spMkLst>
            <pc:docMk/>
            <pc:sldMk cId="1327075948" sldId="790"/>
            <ac:spMk id="13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21:31.735" v="53" actId="6549"/>
        <pc:sldMkLst>
          <pc:docMk/>
          <pc:sldMk cId="1896908826" sldId="795"/>
        </pc:sldMkLst>
        <pc:spChg chg="mod">
          <ac:chgData name="Anatoliy Kigel" userId="7432c6c4687b0a9c" providerId="LiveId" clId="{16C0DA8B-600F-41F6-A74D-A64F0720FDA7}" dt="2021-02-09T14:21:31.735" v="53" actId="6549"/>
          <ac:spMkLst>
            <pc:docMk/>
            <pc:sldMk cId="1896908826" sldId="795"/>
            <ac:spMk id="13" creationId="{00000000-0000-0000-0000-000000000000}"/>
          </ac:spMkLst>
        </pc:spChg>
      </pc:sldChg>
    </pc:docChg>
  </pc:docChgLst>
  <pc:docChgLst>
    <pc:chgData name="Anatoliy Kigel" userId="7432c6c4687b0a9c" providerId="LiveId" clId="{B312FD8F-ECD7-4532-98BE-9FC60AD9D146}"/>
    <pc:docChg chg="undo custSel addSld delSld">
      <pc:chgData name="Anatoliy Kigel" userId="7432c6c4687b0a9c" providerId="LiveId" clId="{B312FD8F-ECD7-4532-98BE-9FC60AD9D146}" dt="2021-03-18T09:26:48.865" v="2" actId="47"/>
      <pc:docMkLst>
        <pc:docMk/>
      </pc:docMkLst>
      <pc:sldChg chg="add del">
        <pc:chgData name="Anatoliy Kigel" userId="7432c6c4687b0a9c" providerId="LiveId" clId="{B312FD8F-ECD7-4532-98BE-9FC60AD9D146}" dt="2021-03-18T09:26:48.865" v="2" actId="47"/>
        <pc:sldMkLst>
          <pc:docMk/>
          <pc:sldMk cId="3058707686" sldId="7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18.03.2021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794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18.03.2021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tbootstrap.com/docs/5.0/layout/grid/#row-colum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0/layout/grid/#auto-layout-colum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0/layout/grid/#grid-op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0/layout/grid/#grid-op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google.com/webmasters/answer/7451184?hl=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xml-sitemaps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intro-structured-data?hl=ru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earch.google.com/test/mobile-friendl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?hl=ru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s.google.com/web/tools/lighthous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ogp.m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trend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5.getbootstrap.com/docs/5.0/example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etbootstrap.com/docs/5.0/layout/gri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Bootstrap Grid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 SEO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/ 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SMO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8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3.1 Классы </a:t>
            </a:r>
            <a:r>
              <a:rPr lang="en-US" sz="6000" b="1" dirty="0">
                <a:solidFill>
                  <a:srgbClr val="FFFF00"/>
                </a:solidFill>
              </a:rPr>
              <a:t>.</a:t>
            </a:r>
            <a:r>
              <a:rPr lang="en-US" sz="6000" b="1" dirty="0" err="1">
                <a:solidFill>
                  <a:srgbClr val="FFFF00"/>
                </a:solidFill>
              </a:rPr>
              <a:t>row</a:t>
            </a:r>
            <a:r>
              <a:rPr lang="en-US" sz="6000" b="1" dirty="0" err="1">
                <a:solidFill>
                  <a:srgbClr val="92D050"/>
                </a:solidFill>
              </a:rPr>
              <a:t>.row</a:t>
            </a:r>
            <a:r>
              <a:rPr lang="en-US" sz="6000" b="1" dirty="0">
                <a:solidFill>
                  <a:srgbClr val="92D050"/>
                </a:solidFill>
              </a:rPr>
              <a:t>-cols-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5309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-30619" y="31352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Классы </a:t>
            </a:r>
            <a:r>
              <a:rPr lang="en-US" sz="4800" b="1" dirty="0">
                <a:solidFill>
                  <a:srgbClr val="0070C0"/>
                </a:solidFill>
              </a:rPr>
              <a:t>.</a:t>
            </a:r>
            <a:r>
              <a:rPr lang="en-US" sz="4800" b="1" dirty="0" err="1">
                <a:solidFill>
                  <a:srgbClr val="0070C0"/>
                </a:solidFill>
              </a:rPr>
              <a:t>row</a:t>
            </a:r>
            <a:r>
              <a:rPr lang="en-US" sz="4800" b="1" dirty="0" err="1">
                <a:solidFill>
                  <a:srgbClr val="00B050"/>
                </a:solidFill>
              </a:rPr>
              <a:t>.row</a:t>
            </a:r>
            <a:r>
              <a:rPr lang="en-US" sz="4800" b="1" dirty="0">
                <a:solidFill>
                  <a:srgbClr val="00B050"/>
                </a:solidFill>
              </a:rPr>
              <a:t>-cols-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594928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https://getbootstrap.com/docs/5.0/layout/grid/#row-columns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88088" y="1628800"/>
            <a:ext cx="49685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Реализуют схему: «</a:t>
            </a:r>
            <a:r>
              <a:rPr lang="ru-RU" sz="2400" i="1" dirty="0"/>
              <a:t>Все по </a:t>
            </a:r>
            <a:r>
              <a:rPr lang="en-US" sz="2400" i="1" dirty="0"/>
              <a:t>N-</a:t>
            </a:r>
            <a:r>
              <a:rPr lang="ru-RU" sz="2400" i="1" dirty="0"/>
              <a:t>штук в ряд</a:t>
            </a:r>
            <a:r>
              <a:rPr lang="ru-RU" sz="2400" dirty="0"/>
              <a:t>». Класс </a:t>
            </a:r>
            <a:r>
              <a:rPr lang="en-US" sz="2400" b="1" dirty="0"/>
              <a:t>.row </a:t>
            </a:r>
            <a:r>
              <a:rPr lang="ru-RU" sz="2400" dirty="0"/>
              <a:t>задаётся для </a:t>
            </a:r>
            <a:r>
              <a:rPr lang="ru-RU" sz="2400" b="1" dirty="0"/>
              <a:t>родительского элемента</a:t>
            </a:r>
            <a:r>
              <a:rPr lang="ru-RU" sz="2400" dirty="0"/>
              <a:t> (который станет </a:t>
            </a:r>
            <a:r>
              <a:rPr lang="en-US" sz="2400" b="1" dirty="0"/>
              <a:t>flex-</a:t>
            </a:r>
            <a:r>
              <a:rPr lang="ru-RU" sz="2400" b="1" dirty="0"/>
              <a:t>контейнером</a:t>
            </a:r>
            <a:r>
              <a:rPr lang="ru-RU" sz="2400" dirty="0"/>
              <a:t>), и для него же задаётся класс задающий количество колонок в нём (</a:t>
            </a:r>
            <a:r>
              <a:rPr lang="en-US" sz="2400" b="1" dirty="0"/>
              <a:t>row-cols-2</a:t>
            </a:r>
            <a:r>
              <a:rPr lang="en-US" sz="2400" dirty="0"/>
              <a:t>,</a:t>
            </a:r>
            <a:r>
              <a:rPr lang="en-US" sz="2400" b="1" dirty="0"/>
              <a:t> row-cols-5</a:t>
            </a:r>
            <a:r>
              <a:rPr lang="en-US" sz="2400" dirty="0"/>
              <a:t> </a:t>
            </a:r>
            <a:r>
              <a:rPr lang="ru-RU" sz="2400" dirty="0"/>
              <a:t>и т.п. </a:t>
            </a:r>
            <a:r>
              <a:rPr lang="ru-RU" sz="2400" b="1" dirty="0"/>
              <a:t>до 6 максимум</a:t>
            </a:r>
            <a:r>
              <a:rPr lang="ru-RU" sz="2400" dirty="0"/>
              <a:t>). Возможно применение адаптивных классов</a:t>
            </a:r>
            <a:r>
              <a:rPr lang="en-US" sz="2400" dirty="0"/>
              <a:t> </a:t>
            </a:r>
            <a:r>
              <a:rPr lang="en-US" sz="2400" b="1" dirty="0"/>
              <a:t>row-cols-md-* </a:t>
            </a:r>
            <a:r>
              <a:rPr lang="en-US" sz="2400" dirty="0"/>
              <a:t>(</a:t>
            </a:r>
            <a:r>
              <a:rPr lang="ru-RU" sz="2400" dirty="0"/>
              <a:t>например: </a:t>
            </a:r>
            <a:r>
              <a:rPr lang="en-US" sz="2400" b="1" dirty="0"/>
              <a:t>row-cols-md-3</a:t>
            </a:r>
            <a:r>
              <a:rPr lang="en-US" sz="2400" dirty="0"/>
              <a:t>, </a:t>
            </a:r>
            <a:r>
              <a:rPr lang="en-US" sz="2400" b="1" dirty="0"/>
              <a:t>row-cols-lg-4 </a:t>
            </a:r>
            <a:r>
              <a:rPr lang="ru-RU" sz="2400" dirty="0"/>
              <a:t>и т.п.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772816"/>
            <a:ext cx="6291585" cy="3420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30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3.</a:t>
            </a:r>
            <a:r>
              <a:rPr lang="ru-RU" sz="6000" b="1" dirty="0">
                <a:solidFill>
                  <a:schemeClr val="bg1"/>
                </a:solidFill>
              </a:rPr>
              <a:t>2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ru-RU" sz="6000" b="1" dirty="0">
                <a:solidFill>
                  <a:schemeClr val="bg1"/>
                </a:solidFill>
              </a:rPr>
              <a:t>Классы </a:t>
            </a:r>
            <a:r>
              <a:rPr lang="en-US" sz="6000" b="1" dirty="0">
                <a:solidFill>
                  <a:srgbClr val="FFFF00"/>
                </a:solidFill>
              </a:rPr>
              <a:t>.row </a:t>
            </a:r>
            <a:r>
              <a:rPr lang="en-US" sz="6000" b="1" dirty="0">
                <a:solidFill>
                  <a:schemeClr val="bg1"/>
                </a:solidFill>
              </a:rPr>
              <a:t>&gt; </a:t>
            </a:r>
            <a:r>
              <a:rPr lang="en-US" sz="6000" b="1" dirty="0">
                <a:solidFill>
                  <a:srgbClr val="92D050"/>
                </a:solidFill>
              </a:rPr>
              <a:t>.col</a:t>
            </a:r>
            <a:r>
              <a:rPr lang="ru-RU" sz="6000" b="1" dirty="0">
                <a:solidFill>
                  <a:srgbClr val="92D050"/>
                </a:solidFill>
              </a:rPr>
              <a:t> </a:t>
            </a:r>
            <a:endParaRPr lang="en-US" sz="6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1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-30619" y="31352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Классы </a:t>
            </a:r>
            <a:r>
              <a:rPr lang="en-US" sz="4800" b="1" dirty="0">
                <a:solidFill>
                  <a:srgbClr val="0070C0"/>
                </a:solidFill>
              </a:rPr>
              <a:t>.row </a:t>
            </a:r>
            <a:r>
              <a:rPr lang="en-US" sz="4800" b="1" dirty="0"/>
              <a:t>&gt; </a:t>
            </a:r>
            <a:r>
              <a:rPr lang="en-US" sz="4800" b="1" dirty="0">
                <a:solidFill>
                  <a:srgbClr val="00B050"/>
                </a:solidFill>
              </a:rPr>
              <a:t>.col</a:t>
            </a:r>
            <a:endParaRPr lang="ru-RU" sz="4800" b="1" dirty="0">
              <a:solidFill>
                <a:srgbClr val="00B05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340768"/>
            <a:ext cx="5423837" cy="436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0" y="610176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hlinkClick r:id="rId3"/>
              </a:rPr>
              <a:t>https://getbootstrap.com/docs/5.0/layout/grid/#auto-layout-columns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456040" y="1630494"/>
            <a:ext cx="49685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Реализуют схему: «</a:t>
            </a:r>
            <a:r>
              <a:rPr lang="ru-RU" sz="2400" i="1" dirty="0"/>
              <a:t>Все в ряд, пока позволяет место</a:t>
            </a:r>
            <a:r>
              <a:rPr lang="ru-RU" sz="2400" dirty="0"/>
              <a:t>». Класс </a:t>
            </a:r>
            <a:r>
              <a:rPr lang="en-US" sz="2400" b="1" dirty="0"/>
              <a:t>.row </a:t>
            </a:r>
            <a:r>
              <a:rPr lang="ru-RU" sz="2400" dirty="0"/>
              <a:t>задаётся для </a:t>
            </a:r>
            <a:r>
              <a:rPr lang="ru-RU" sz="2400" b="1" dirty="0"/>
              <a:t>родительского элемента</a:t>
            </a:r>
            <a:r>
              <a:rPr lang="ru-RU" sz="2400" dirty="0"/>
              <a:t> (который станет </a:t>
            </a:r>
            <a:r>
              <a:rPr lang="en-US" sz="2400" b="1" dirty="0"/>
              <a:t>flex-</a:t>
            </a:r>
            <a:r>
              <a:rPr lang="ru-RU" sz="2400" b="1" dirty="0"/>
              <a:t>контейнером</a:t>
            </a:r>
            <a:r>
              <a:rPr lang="ru-RU" sz="2400" dirty="0"/>
              <a:t>), классы </a:t>
            </a:r>
            <a:r>
              <a:rPr lang="en-US" sz="2400" b="1" dirty="0"/>
              <a:t>col</a:t>
            </a:r>
            <a:r>
              <a:rPr lang="en-US" sz="2400" dirty="0"/>
              <a:t> </a:t>
            </a:r>
            <a:r>
              <a:rPr lang="ru-RU" sz="2400" dirty="0"/>
              <a:t>задаются для </a:t>
            </a:r>
            <a:r>
              <a:rPr lang="ru-RU" sz="2400" b="1" dirty="0"/>
              <a:t>дочерних элементов </a:t>
            </a:r>
            <a:r>
              <a:rPr lang="ru-RU" sz="2400" dirty="0"/>
              <a:t>(по сути </a:t>
            </a:r>
            <a:r>
              <a:rPr lang="ru-RU" sz="2400" b="1" dirty="0"/>
              <a:t>для ячеек </a:t>
            </a:r>
            <a:r>
              <a:rPr lang="ru-RU" sz="2400" dirty="0"/>
              <a:t>в этой «сетке»). Возможно применение адаптивных классов </a:t>
            </a:r>
            <a:r>
              <a:rPr lang="en-US" sz="2400" b="1" dirty="0"/>
              <a:t>col-* </a:t>
            </a:r>
            <a:r>
              <a:rPr lang="en-US" sz="2400" dirty="0"/>
              <a:t>(</a:t>
            </a:r>
            <a:r>
              <a:rPr lang="ru-RU" sz="2400" dirty="0"/>
              <a:t>например: </a:t>
            </a:r>
            <a:r>
              <a:rPr lang="en-US" sz="2400" b="1" dirty="0"/>
              <a:t>col-md</a:t>
            </a:r>
            <a:r>
              <a:rPr lang="en-US" sz="2400" dirty="0"/>
              <a:t>, </a:t>
            </a:r>
            <a:r>
              <a:rPr lang="en-US" sz="2400" b="1" dirty="0"/>
              <a:t>col-</a:t>
            </a:r>
            <a:r>
              <a:rPr lang="en-US" sz="2400" b="1" dirty="0" err="1"/>
              <a:t>lg</a:t>
            </a:r>
            <a:r>
              <a:rPr lang="en-US" sz="2400" b="1" dirty="0"/>
              <a:t> </a:t>
            </a:r>
            <a:r>
              <a:rPr lang="ru-RU" sz="2400" dirty="0"/>
              <a:t>и т.д.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07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3.3 </a:t>
            </a:r>
            <a:r>
              <a:rPr lang="ru-RU" sz="6000" b="1" dirty="0">
                <a:solidFill>
                  <a:schemeClr val="bg1"/>
                </a:solidFill>
              </a:rPr>
              <a:t>Классы </a:t>
            </a:r>
            <a:r>
              <a:rPr lang="en-US" sz="6000" b="1" dirty="0">
                <a:solidFill>
                  <a:srgbClr val="FFFF00"/>
                </a:solidFill>
              </a:rPr>
              <a:t>.row </a:t>
            </a:r>
            <a:r>
              <a:rPr lang="en-US" sz="6000" b="1" dirty="0">
                <a:solidFill>
                  <a:schemeClr val="bg1"/>
                </a:solidFill>
              </a:rPr>
              <a:t>&gt; </a:t>
            </a:r>
            <a:r>
              <a:rPr lang="en-US" sz="6000" b="1" dirty="0">
                <a:solidFill>
                  <a:srgbClr val="92D050"/>
                </a:solidFill>
              </a:rPr>
              <a:t>.col-N</a:t>
            </a:r>
            <a:r>
              <a:rPr lang="ru-RU" sz="6000" b="1" dirty="0">
                <a:solidFill>
                  <a:srgbClr val="92D050"/>
                </a:solidFill>
              </a:rPr>
              <a:t> </a:t>
            </a:r>
            <a:endParaRPr lang="en-US" sz="6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6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-30619" y="26064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Классы </a:t>
            </a:r>
            <a:r>
              <a:rPr lang="en-US" sz="4800" b="1" dirty="0">
                <a:solidFill>
                  <a:srgbClr val="0070C0"/>
                </a:solidFill>
              </a:rPr>
              <a:t>.row </a:t>
            </a:r>
            <a:r>
              <a:rPr lang="en-US" sz="4800" b="1" dirty="0"/>
              <a:t>&gt; </a:t>
            </a:r>
            <a:r>
              <a:rPr lang="en-US" sz="4800" b="1" dirty="0">
                <a:solidFill>
                  <a:srgbClr val="00B050"/>
                </a:solidFill>
              </a:rPr>
              <a:t>.col-N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10176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https://getbootstrap.com/docs/5.0/layout/grid/#grid-options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0055" y="1268760"/>
            <a:ext cx="4968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Реализуют схему: «</a:t>
            </a:r>
            <a:r>
              <a:rPr lang="ru-RU" sz="2400" i="1" dirty="0"/>
              <a:t>Пространство делится на 12 равных колонок, каждый блок занимает часть этих колонок</a:t>
            </a:r>
            <a:r>
              <a:rPr lang="ru-RU" sz="2400" dirty="0"/>
              <a:t>». Класс </a:t>
            </a:r>
            <a:r>
              <a:rPr lang="en-US" sz="2400" b="1" dirty="0"/>
              <a:t>.row </a:t>
            </a:r>
            <a:r>
              <a:rPr lang="ru-RU" sz="2400" dirty="0"/>
              <a:t>задаётся для </a:t>
            </a:r>
            <a:r>
              <a:rPr lang="ru-RU" sz="2400" b="1" dirty="0"/>
              <a:t>родительского элемента</a:t>
            </a:r>
            <a:r>
              <a:rPr lang="ru-RU" sz="2400" dirty="0"/>
              <a:t> (который станет </a:t>
            </a:r>
            <a:r>
              <a:rPr lang="en-US" sz="2400" b="1" dirty="0"/>
              <a:t>flex-</a:t>
            </a:r>
            <a:r>
              <a:rPr lang="ru-RU" sz="2400" b="1" dirty="0"/>
              <a:t>контейнером</a:t>
            </a:r>
            <a:r>
              <a:rPr lang="ru-RU" sz="2400" dirty="0"/>
              <a:t>). Классы </a:t>
            </a:r>
            <a:r>
              <a:rPr lang="en-US" sz="2400" b="1" dirty="0"/>
              <a:t>col</a:t>
            </a:r>
            <a:r>
              <a:rPr lang="ru-RU" sz="2400" b="1" dirty="0"/>
              <a:t>-</a:t>
            </a:r>
            <a:r>
              <a:rPr lang="en-US" sz="2400" b="1" dirty="0"/>
              <a:t>N</a:t>
            </a:r>
            <a:r>
              <a:rPr lang="en-US" sz="2400" dirty="0"/>
              <a:t> (</a:t>
            </a:r>
            <a:r>
              <a:rPr lang="ru-RU" sz="2400" dirty="0"/>
              <a:t>например </a:t>
            </a:r>
            <a:r>
              <a:rPr lang="en-US" sz="2400" b="1" dirty="0"/>
              <a:t>col-4</a:t>
            </a:r>
            <a:r>
              <a:rPr lang="en-US" sz="2400" dirty="0"/>
              <a:t>,</a:t>
            </a:r>
            <a:r>
              <a:rPr lang="en-US" sz="2400" b="1" dirty="0"/>
              <a:t> col-7</a:t>
            </a:r>
            <a:r>
              <a:rPr lang="en-US" sz="2400" dirty="0"/>
              <a:t>,</a:t>
            </a:r>
            <a:r>
              <a:rPr lang="en-US" sz="2400" b="1" dirty="0"/>
              <a:t> col-12 </a:t>
            </a:r>
            <a:r>
              <a:rPr lang="ru-RU" sz="2400" dirty="0"/>
              <a:t>и т.п.</a:t>
            </a:r>
            <a:r>
              <a:rPr lang="en-US" sz="2400" dirty="0"/>
              <a:t>)</a:t>
            </a:r>
            <a:r>
              <a:rPr lang="ru-RU" sz="2400" dirty="0"/>
              <a:t> задаются для </a:t>
            </a:r>
            <a:r>
              <a:rPr lang="ru-RU" sz="2400" b="1" dirty="0"/>
              <a:t>дочерних элементов </a:t>
            </a:r>
            <a:r>
              <a:rPr lang="ru-RU" sz="2400" dirty="0"/>
              <a:t>(по сути </a:t>
            </a:r>
            <a:r>
              <a:rPr lang="ru-RU" sz="2400" b="1" dirty="0"/>
              <a:t>для ячеек </a:t>
            </a:r>
            <a:r>
              <a:rPr lang="ru-RU" sz="2400" dirty="0"/>
              <a:t>в этой «сетке»). Возможно применение адаптивных классов </a:t>
            </a:r>
            <a:r>
              <a:rPr lang="en-US" sz="2400" b="1" dirty="0"/>
              <a:t>col-* </a:t>
            </a:r>
            <a:r>
              <a:rPr lang="en-US" sz="2400" dirty="0"/>
              <a:t>(</a:t>
            </a:r>
            <a:r>
              <a:rPr lang="ru-RU" sz="2400" dirty="0"/>
              <a:t>например: </a:t>
            </a:r>
            <a:r>
              <a:rPr lang="en-US" sz="2400" b="1" dirty="0"/>
              <a:t>col-md</a:t>
            </a:r>
            <a:r>
              <a:rPr lang="ru-RU" sz="2400" b="1" dirty="0"/>
              <a:t>-3</a:t>
            </a:r>
            <a:r>
              <a:rPr lang="en-US" sz="2400" dirty="0"/>
              <a:t>, </a:t>
            </a:r>
            <a:r>
              <a:rPr lang="en-US" sz="2400" b="1" dirty="0"/>
              <a:t>col-</a:t>
            </a:r>
            <a:r>
              <a:rPr lang="en-US" sz="2400" b="1" dirty="0" err="1"/>
              <a:t>lg</a:t>
            </a:r>
            <a:r>
              <a:rPr lang="ru-RU" sz="2400" b="1" dirty="0"/>
              <a:t>-7</a:t>
            </a:r>
            <a:r>
              <a:rPr lang="en-US" sz="2400" b="1" dirty="0"/>
              <a:t> </a:t>
            </a:r>
            <a:r>
              <a:rPr lang="ru-RU" sz="2400" dirty="0"/>
              <a:t>и т.п.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434285"/>
            <a:ext cx="5930460" cy="4271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90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3.3 </a:t>
            </a:r>
            <a:r>
              <a:rPr lang="ru-RU" sz="6000" b="1" dirty="0">
                <a:solidFill>
                  <a:schemeClr val="bg1"/>
                </a:solidFill>
              </a:rPr>
              <a:t>Адаптивные классы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rgbClr val="92D050"/>
                </a:solidFill>
              </a:rPr>
              <a:t>Bootstrap Grid</a:t>
            </a:r>
          </a:p>
        </p:txBody>
      </p:sp>
    </p:spTree>
    <p:extLst>
      <p:ext uri="{BB962C8B-B14F-4D97-AF65-F5344CB8AC3E}">
        <p14:creationId xmlns:p14="http://schemas.microsoft.com/office/powerpoint/2010/main" val="355368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Адаптивность по версии </a:t>
            </a:r>
            <a:r>
              <a:rPr lang="en-US" sz="3200" b="1" dirty="0"/>
              <a:t>Bootstrap</a:t>
            </a:r>
            <a:r>
              <a:rPr lang="ru-RU" sz="3200" b="1" dirty="0"/>
              <a:t> </a:t>
            </a:r>
            <a:r>
              <a:rPr lang="en-US" sz="3200" b="1" dirty="0"/>
              <a:t>Grid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195317"/>
            <a:ext cx="979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Bootstrap Grid </a:t>
            </a:r>
            <a:r>
              <a:rPr lang="en-US" sz="2400" dirty="0"/>
              <a:t>– </a:t>
            </a:r>
            <a:r>
              <a:rPr lang="ru-RU" sz="2400" dirty="0"/>
              <a:t>адаптивный инструмент. В зависимости от категории устройства размеры и количество элементов в  ряду может меняться</a:t>
            </a:r>
            <a:r>
              <a:rPr lang="ru-RU" sz="2000" dirty="0"/>
              <a:t>. 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908720"/>
            <a:ext cx="10594479" cy="414796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616494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hlinkClick r:id="rId3"/>
              </a:rPr>
              <a:t>https://getbootstrap.com/docs/5.0/layout/grid/#grid-options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8643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4. Немного практики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266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65240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Bootstrap Grid </a:t>
            </a:r>
            <a:r>
              <a:rPr lang="ru-RU" sz="3200" b="1" dirty="0"/>
              <a:t>хорош для размещения однотипных элементов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5113" r="5113"/>
          <a:stretch/>
        </p:blipFill>
        <p:spPr>
          <a:xfrm>
            <a:off x="0" y="1052736"/>
            <a:ext cx="12192000" cy="34942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9477"/>
          <a:stretch/>
        </p:blipFill>
        <p:spPr>
          <a:xfrm>
            <a:off x="2394949" y="4535974"/>
            <a:ext cx="7402102" cy="1845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7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FF00"/>
                </a:solidFill>
              </a:rPr>
              <a:t>Важно!</a:t>
            </a:r>
            <a:br>
              <a:rPr lang="ru-RU" sz="6000" b="1" dirty="0"/>
            </a:br>
            <a:r>
              <a:rPr lang="en-US" sz="6000" b="1" dirty="0">
                <a:solidFill>
                  <a:srgbClr val="92D050"/>
                </a:solidFill>
              </a:rPr>
              <a:t>Bootstrap Grid </a:t>
            </a:r>
            <a:r>
              <a:rPr lang="ru-RU" sz="7200" b="1" dirty="0"/>
              <a:t>≠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CSS Grid</a:t>
            </a:r>
            <a:endParaRPr lang="ru-RU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3600" b="1" dirty="0">
                <a:solidFill>
                  <a:schemeClr val="bg1">
                    <a:lumMod val="85000"/>
                  </a:schemeClr>
                </a:solidFill>
              </a:rPr>
              <a:t>* это никак не связанные технологии</a:t>
            </a:r>
            <a:endParaRPr lang="uk-UA" sz="6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94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5</a:t>
            </a:r>
            <a:r>
              <a:rPr lang="ru-RU" sz="6600" b="1" dirty="0">
                <a:solidFill>
                  <a:schemeClr val="bg1"/>
                </a:solidFill>
              </a:rPr>
              <a:t>.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>
                <a:solidFill>
                  <a:srgbClr val="FFFF00"/>
                </a:solidFill>
              </a:rPr>
              <a:t>S</a:t>
            </a:r>
            <a:r>
              <a:rPr lang="en-US" sz="6600" b="1" dirty="0">
                <a:solidFill>
                  <a:schemeClr val="bg1"/>
                </a:solidFill>
              </a:rPr>
              <a:t>earch </a:t>
            </a:r>
            <a:r>
              <a:rPr lang="en-US" sz="6600" b="1" dirty="0">
                <a:solidFill>
                  <a:srgbClr val="FFFF00"/>
                </a:solidFill>
              </a:rPr>
              <a:t>E</a:t>
            </a:r>
            <a:r>
              <a:rPr lang="en-US" sz="6600" b="1" dirty="0">
                <a:solidFill>
                  <a:schemeClr val="bg1"/>
                </a:solidFill>
              </a:rPr>
              <a:t>ngine </a:t>
            </a:r>
            <a:r>
              <a:rPr lang="en-US" sz="6600" b="1" dirty="0">
                <a:solidFill>
                  <a:srgbClr val="FFFF00"/>
                </a:solidFill>
              </a:rPr>
              <a:t>O</a:t>
            </a:r>
            <a:r>
              <a:rPr lang="en-US" sz="6600" b="1" dirty="0">
                <a:solidFill>
                  <a:schemeClr val="bg1"/>
                </a:solidFill>
              </a:rPr>
              <a:t>ptimization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4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42577" y="1690062"/>
            <a:ext cx="518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SEO</a:t>
            </a:r>
            <a:r>
              <a:rPr lang="en-US" sz="4400" dirty="0"/>
              <a:t> </a:t>
            </a:r>
            <a:r>
              <a:rPr lang="ru-RU" sz="4400" dirty="0"/>
              <a:t>(поисковая оптимизация) – попытка «</a:t>
            </a:r>
            <a:r>
              <a:rPr lang="ru-RU" sz="4400" i="1" dirty="0"/>
              <a:t>понравиться</a:t>
            </a:r>
            <a:r>
              <a:rPr lang="ru-RU" sz="4400" dirty="0"/>
              <a:t>» поисковой системе</a:t>
            </a:r>
            <a:endParaRPr lang="uk-UA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41608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0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07413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https://support.google.com/webmasters/answer/7451184?hl=ru</a:t>
            </a:r>
            <a:endParaRPr lang="en-US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237313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28040" cy="5877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937470"/>
            <a:ext cx="4888665" cy="27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01350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6</a:t>
            </a:r>
            <a:r>
              <a:rPr lang="uk-UA" sz="6000" b="1" dirty="0">
                <a:solidFill>
                  <a:schemeClr val="bg1"/>
                </a:solidFill>
              </a:rPr>
              <a:t> .</a:t>
            </a:r>
            <a:r>
              <a:rPr lang="ru-RU" sz="6000" b="1" dirty="0">
                <a:solidFill>
                  <a:schemeClr val="bg1"/>
                </a:solidFill>
              </a:rPr>
              <a:t>Следуем</a:t>
            </a:r>
            <a:r>
              <a:rPr lang="uk-UA" sz="6000" b="1" dirty="0">
                <a:solidFill>
                  <a:schemeClr val="bg1"/>
                </a:solidFill>
              </a:rPr>
              <a:t> стандартам</a:t>
            </a:r>
            <a:endParaRPr lang="uk-U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4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6200" y="1389894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Проверка страниц на соответствие стандартам </a:t>
            </a:r>
            <a:r>
              <a:rPr lang="en-US" sz="3200" b="1" dirty="0"/>
              <a:t>HTML&amp;CSS</a:t>
            </a:r>
            <a:endParaRPr lang="uk-UA" sz="32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8835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84232" y="404977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https://validator.w3.org/</a:t>
            </a:r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hlinkClick r:id="rId3"/>
              </a:rPr>
              <a:t>https://jigsaw.w3.org/css-validator/</a:t>
            </a:r>
            <a:endParaRPr lang="en-US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" y="0"/>
            <a:ext cx="760379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79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628849" y="3013501"/>
            <a:ext cx="8934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7</a:t>
            </a:r>
            <a:r>
              <a:rPr lang="uk-UA" sz="6600" b="1" dirty="0">
                <a:solidFill>
                  <a:schemeClr val="bg1"/>
                </a:solidFill>
              </a:rPr>
              <a:t>. </a:t>
            </a:r>
            <a:r>
              <a:rPr lang="en-US" sz="6600" b="1" dirty="0">
                <a:solidFill>
                  <a:schemeClr val="bg1"/>
                </a:solidFill>
              </a:rPr>
              <a:t>Sitemap / </a:t>
            </a:r>
            <a:r>
              <a:rPr lang="uk-UA" sz="6600" b="1" dirty="0">
                <a:solidFill>
                  <a:schemeClr val="bg1"/>
                </a:solidFill>
              </a:rPr>
              <a:t>Карта </a:t>
            </a:r>
            <a:r>
              <a:rPr lang="uk-UA" sz="6600" b="1" dirty="0" err="1">
                <a:solidFill>
                  <a:schemeClr val="bg1"/>
                </a:solidFill>
              </a:rPr>
              <a:t>сайта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51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17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Sitemap | </a:t>
            </a:r>
            <a:r>
              <a:rPr lang="uk-UA" sz="4800" b="1" dirty="0"/>
              <a:t>Карта </a:t>
            </a:r>
            <a:r>
              <a:rPr lang="uk-UA" sz="4800" b="1" dirty="0" err="1"/>
              <a:t>сайта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405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  <a:hlinkClick r:id="rId2"/>
              </a:rPr>
              <a:t>https://www.xml-sitemaps.com/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493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9956" y="2264597"/>
            <a:ext cx="583264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/>
              <a:t>Файл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r>
              <a:rPr lang="en-US" sz="2600" dirty="0"/>
              <a:t> (</a:t>
            </a:r>
            <a:r>
              <a:rPr lang="ru-RU" sz="2600" dirty="0"/>
              <a:t>или </a:t>
            </a:r>
            <a:r>
              <a:rPr lang="en-US" sz="2600" b="1" dirty="0">
                <a:solidFill>
                  <a:schemeClr val="bg1">
                    <a:lumMod val="65000"/>
                  </a:schemeClr>
                </a:solidFill>
              </a:rPr>
              <a:t>sitemap.txt</a:t>
            </a:r>
            <a:r>
              <a:rPr lang="en-US" sz="2600" dirty="0"/>
              <a:t>) </a:t>
            </a:r>
            <a:r>
              <a:rPr lang="ru-RU" sz="2600" dirty="0"/>
              <a:t>по сути перечень </a:t>
            </a:r>
            <a:r>
              <a:rPr lang="en-US" sz="2600" b="1" dirty="0" err="1"/>
              <a:t>url</a:t>
            </a:r>
            <a:r>
              <a:rPr lang="en-US" sz="2600" b="1" dirty="0"/>
              <a:t>’</a:t>
            </a:r>
            <a:r>
              <a:rPr lang="ru-RU" sz="2600" dirty="0" err="1"/>
              <a:t>ов</a:t>
            </a:r>
            <a:r>
              <a:rPr lang="ru-RU" sz="2600" dirty="0"/>
              <a:t> тех страниц сайта которые мы бы хотели «показать» поисковой системе. Этот файл должен быть размещён в корневом каталоге сайта и быть доступен по адресу: </a:t>
            </a:r>
            <a:r>
              <a:rPr lang="en-US" sz="3200" b="1" dirty="0">
                <a:solidFill>
                  <a:srgbClr val="0070C0"/>
                </a:solidFill>
              </a:rPr>
              <a:t>https://site.com/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9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704" y="332656"/>
            <a:ext cx="1221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Файл </a:t>
            </a:r>
            <a:r>
              <a:rPr lang="en-US" sz="4800" b="1" dirty="0"/>
              <a:t>robots.txt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136560" y="612465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" y="1412776"/>
            <a:ext cx="9988538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640" y="1772816"/>
            <a:ext cx="5832648" cy="2739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Файл </a:t>
            </a:r>
            <a:r>
              <a:rPr lang="en-US" sz="2800" b="1" dirty="0"/>
              <a:t>robots.txt</a:t>
            </a:r>
            <a:r>
              <a:rPr lang="en-US" sz="2800" dirty="0"/>
              <a:t> </a:t>
            </a:r>
            <a:r>
              <a:rPr lang="ru-RU" sz="2800" dirty="0"/>
              <a:t>позволяет указать поисковой системе какие </a:t>
            </a:r>
            <a:r>
              <a:rPr lang="en-US" sz="2800" dirty="0" err="1"/>
              <a:t>url</a:t>
            </a:r>
            <a:r>
              <a:rPr lang="en-US" sz="2800" dirty="0"/>
              <a:t>’</a:t>
            </a:r>
            <a:r>
              <a:rPr lang="ru-RU" sz="2800" dirty="0"/>
              <a:t>ы мы бы </a:t>
            </a:r>
            <a:r>
              <a:rPr lang="ru-RU" sz="2800" b="1" dirty="0"/>
              <a:t>не хотели </a:t>
            </a:r>
            <a:r>
              <a:rPr lang="ru-RU" sz="2800" dirty="0"/>
              <a:t>давать ей для </a:t>
            </a:r>
            <a:r>
              <a:rPr lang="ru-RU" sz="2800" b="1" dirty="0"/>
              <a:t>сканирования</a:t>
            </a:r>
            <a:r>
              <a:rPr lang="ru-RU" sz="2800" dirty="0"/>
              <a:t>, файл должен быть доступен по адресу: </a:t>
            </a:r>
            <a:r>
              <a:rPr lang="en-US" sz="2800" b="1" dirty="0">
                <a:solidFill>
                  <a:srgbClr val="0070C0"/>
                </a:solidFill>
              </a:rPr>
              <a:t>https://site.com/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robots.txt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3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948456" y="2767280"/>
            <a:ext cx="4295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8</a:t>
            </a:r>
            <a:r>
              <a:rPr lang="uk-UA" sz="7200" b="1" dirty="0">
                <a:solidFill>
                  <a:schemeClr val="bg1"/>
                </a:solidFill>
              </a:rPr>
              <a:t>. 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49624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196752"/>
            <a:ext cx="8928993" cy="426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Приоритеты поискового робота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24" t="3714" r="5113" b="6907"/>
          <a:stretch/>
        </p:blipFill>
        <p:spPr>
          <a:xfrm>
            <a:off x="5119286" y="4221088"/>
            <a:ext cx="6768752" cy="165975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8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1. Вспомним о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Flexbox</a:t>
            </a:r>
            <a:endParaRPr lang="uk-UA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13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3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Приоритеты поискового робота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16832"/>
            <a:ext cx="99371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краткими и чёткими;</a:t>
            </a:r>
            <a:b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соответствовать содержанию страницы;</a:t>
            </a:r>
            <a:b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уникальными.</a:t>
            </a:r>
          </a:p>
        </p:txBody>
      </p:sp>
    </p:spTree>
    <p:extLst>
      <p:ext uri="{BB962C8B-B14F-4D97-AF65-F5344CB8AC3E}">
        <p14:creationId xmlns:p14="http://schemas.microsoft.com/office/powerpoint/2010/main" val="3865568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02903" y="3013501"/>
            <a:ext cx="6986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9</a:t>
            </a:r>
            <a:r>
              <a:rPr lang="uk-UA" sz="6600" b="1" dirty="0">
                <a:solidFill>
                  <a:schemeClr val="bg1"/>
                </a:solidFill>
              </a:rPr>
              <a:t>.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uk-UA" sz="6600" b="1" dirty="0" err="1">
                <a:solidFill>
                  <a:schemeClr val="bg1"/>
                </a:solidFill>
              </a:rPr>
              <a:t>Микроразметка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79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104" y="620688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Микроразметка</a:t>
            </a:r>
            <a:endParaRPr lang="ru-RU" sz="40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401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0132" y="1700808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Метаданные дающие поисковой системе дополнительную информацию о содержимом страницы. В частности используется </a:t>
            </a:r>
            <a:r>
              <a:rPr lang="en-US" sz="2400" dirty="0"/>
              <a:t>Google </a:t>
            </a:r>
            <a:r>
              <a:rPr lang="ru-RU" sz="2400" dirty="0"/>
              <a:t>формирования</a:t>
            </a:r>
            <a:r>
              <a:rPr lang="uk-UA" sz="2400" dirty="0"/>
              <a:t> </a:t>
            </a:r>
            <a:r>
              <a:rPr lang="ru-RU" sz="2400" dirty="0" err="1"/>
              <a:t>снипетов</a:t>
            </a:r>
            <a:r>
              <a:rPr lang="uk-UA" sz="2400" dirty="0"/>
              <a:t> в </a:t>
            </a:r>
            <a:r>
              <a:rPr lang="ru-RU" sz="2400" dirty="0"/>
              <a:t>поисковой</a:t>
            </a:r>
            <a:r>
              <a:rPr lang="uk-UA" sz="2400" dirty="0"/>
              <a:t> в</a:t>
            </a:r>
            <a:r>
              <a:rPr lang="ru-RU" sz="2400" dirty="0"/>
              <a:t>ы</a:t>
            </a:r>
            <a:r>
              <a:rPr lang="uk-UA" sz="2400" dirty="0"/>
              <a:t>даче.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0065" y="5571237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hlinkClick r:id="rId3"/>
              </a:rPr>
              <a:t>https://developers.google.com/search/docs/guides/intro-structured-data?hl=ru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26177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094778" y="2875002"/>
            <a:ext cx="80024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10</a:t>
            </a:r>
            <a:r>
              <a:rPr lang="uk-UA" sz="6600" b="1" dirty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Языковые версии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26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99597" y="4221088"/>
            <a:ext cx="8792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страница имеет копию переведённую на другой язык, то при помощи тега </a:t>
            </a:r>
            <a:r>
              <a:rPr lang="en-US" sz="2800" b="1" dirty="0"/>
              <a:t>&lt;link&gt;</a:t>
            </a:r>
            <a:r>
              <a:rPr lang="ru-RU" sz="2800" dirty="0"/>
              <a:t>, это поможет поисковой системе выдавать посетителям из разных стран самый подходящий вариант страницы.</a:t>
            </a:r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5969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jp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br>
              <a:rPr lang="ru-RU" sz="3200" b="1" dirty="0"/>
            </a:b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>
                <a:solidFill>
                  <a:srgbClr val="00B050"/>
                </a:solidFill>
              </a:rPr>
              <a:t>japan/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7667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Языковые версии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292784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“</a:t>
            </a:r>
            <a:r>
              <a:rPr lang="en-US" sz="3200" b="1" dirty="0" err="1">
                <a:solidFill>
                  <a:srgbClr val="00B050"/>
                </a:solidFill>
              </a:rPr>
              <a:t>uk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 err="1">
                <a:solidFill>
                  <a:srgbClr val="00B050"/>
                </a:solidFill>
              </a:rPr>
              <a:t>ukraine</a:t>
            </a:r>
            <a:r>
              <a:rPr lang="en-US" sz="3200" b="1" dirty="0">
                <a:solidFill>
                  <a:srgbClr val="00B050"/>
                </a:solidFill>
              </a:rPr>
              <a:t>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355572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811391" y="3013501"/>
            <a:ext cx="65692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11</a:t>
            </a:r>
            <a:r>
              <a:rPr lang="uk-UA" sz="6600" b="1" dirty="0">
                <a:solidFill>
                  <a:schemeClr val="bg1"/>
                </a:solidFill>
              </a:rPr>
              <a:t>. Тест от </a:t>
            </a:r>
            <a:r>
              <a:rPr lang="en-US" sz="6600" b="1" dirty="0">
                <a:solidFill>
                  <a:schemeClr val="bg1"/>
                </a:solidFill>
              </a:rPr>
              <a:t>Google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046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Мобильная версия сайта</a:t>
            </a:r>
            <a:r>
              <a:rPr lang="en-US" sz="4000" b="1" dirty="0"/>
              <a:t>, </a:t>
            </a:r>
            <a:r>
              <a:rPr lang="ru-RU" sz="4000" b="1" dirty="0"/>
              <a:t>как проверить?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940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https://search.google.com/test/mobile-friendly</a:t>
            </a:r>
            <a:endParaRPr lang="uk-UA" sz="3200" b="1" dirty="0"/>
          </a:p>
        </p:txBody>
      </p:sp>
      <p:pic>
        <p:nvPicPr>
          <p:cNvPr id="2050" name="Picture 2" descr="https://www.shopolog.ru/s/img/services/a4/83/800x400_a48310c07734d37813364d35c49808f7___jpg____4_e0f27d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97487"/>
            <a:ext cx="6712414" cy="4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0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Быстрее, легче, удобнее…</a:t>
            </a:r>
            <a:r>
              <a:rPr lang="en-US" sz="3200" b="1" dirty="0"/>
              <a:t>?</a:t>
            </a:r>
            <a:endParaRPr lang="uk-UA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9066" y="6002124"/>
            <a:ext cx="5345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Не все тесты одинаково полезны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48" y="1157306"/>
            <a:ext cx="5723703" cy="3823308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3012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hlinkClick r:id="rId3"/>
              </a:rPr>
              <a:t>https://developers.google.com/speed/pagespeed/insights/?hl=ru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4034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68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Google Lighthouse</a:t>
            </a:r>
            <a:endParaRPr lang="uk-UA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0305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Тест прямо в браузере…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5195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https://developers.google.com/web/tools/lighthouse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-1" y="1412776"/>
            <a:ext cx="1219200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092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1" y="-99392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193075" y="2767280"/>
            <a:ext cx="38058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12</a:t>
            </a:r>
            <a:r>
              <a:rPr lang="uk-UA" sz="8000" b="1" dirty="0">
                <a:solidFill>
                  <a:schemeClr val="bg1"/>
                </a:solidFill>
              </a:rPr>
              <a:t>. </a:t>
            </a:r>
            <a:r>
              <a:rPr lang="en-US" sz="8000" b="1" dirty="0">
                <a:solidFill>
                  <a:schemeClr val="bg1"/>
                </a:solidFill>
              </a:rPr>
              <a:t>SMO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2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flexbox-main-r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44" r="905" b="20766"/>
          <a:stretch/>
        </p:blipFill>
        <p:spPr bwMode="auto">
          <a:xfrm>
            <a:off x="335360" y="1700808"/>
            <a:ext cx="6336704" cy="39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8048" y="1312307"/>
            <a:ext cx="53285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Идея </a:t>
            </a:r>
            <a:r>
              <a:rPr lang="en-US" sz="2000" b="1" dirty="0" err="1"/>
              <a:t>flexbox</a:t>
            </a:r>
            <a:r>
              <a:rPr lang="en-US" sz="2000" b="1" dirty="0"/>
              <a:t>’</a:t>
            </a:r>
            <a:r>
              <a:rPr lang="ru-RU" sz="2000" b="1" dirty="0"/>
              <a:t>а </a:t>
            </a:r>
            <a:r>
              <a:rPr lang="ru-RU" sz="2000" dirty="0"/>
              <a:t>проста: все элементы располагаются в ряд, для этого ряда есть главная и поперечная оси. Как будут элементы выравниваться по осям задаётся при помощи свойств </a:t>
            </a:r>
            <a:r>
              <a:rPr lang="en-US" sz="2000" b="1" dirty="0">
                <a:solidFill>
                  <a:srgbClr val="0070C0"/>
                </a:solidFill>
              </a:rPr>
              <a:t>justify-content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0070C0"/>
                </a:solidFill>
              </a:rPr>
              <a:t>align-items</a:t>
            </a:r>
            <a:r>
              <a:rPr lang="ru-RU" sz="2000" dirty="0"/>
              <a:t> (для главной и поперечной осей соответственно).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Включается режим </a:t>
            </a:r>
            <a:r>
              <a:rPr lang="en-US" sz="2000" b="1" dirty="0"/>
              <a:t>flexbox</a:t>
            </a:r>
            <a:r>
              <a:rPr lang="en-US" sz="2000" dirty="0"/>
              <a:t> </a:t>
            </a:r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70C0"/>
                </a:solidFill>
              </a:rPr>
              <a:t>display: flex</a:t>
            </a:r>
            <a:r>
              <a:rPr lang="ru-RU" sz="2000" dirty="0"/>
              <a:t>, а перенос элементов разрешается при помощи </a:t>
            </a:r>
            <a:r>
              <a:rPr lang="en-US" sz="2000" b="1" dirty="0" err="1">
                <a:solidFill>
                  <a:srgbClr val="0070C0"/>
                </a:solidFill>
              </a:rPr>
              <a:t>flex-wrap:wrap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ru-RU" sz="2000" dirty="0"/>
              <a:t>При помощи свойства </a:t>
            </a:r>
            <a:r>
              <a:rPr lang="en-US" sz="2000" dirty="0">
                <a:solidFill>
                  <a:srgbClr val="0070C0"/>
                </a:solidFill>
              </a:rPr>
              <a:t>flex-direction</a:t>
            </a:r>
            <a:r>
              <a:rPr lang="en-US" sz="2000" dirty="0"/>
              <a:t> </a:t>
            </a:r>
            <a:r>
              <a:rPr lang="ru-RU" sz="2000" dirty="0"/>
              <a:t>возможно указать направление размещения строка или колонка (</a:t>
            </a:r>
            <a:r>
              <a:rPr lang="en-US" sz="2000" b="1" dirty="0">
                <a:solidFill>
                  <a:srgbClr val="0070C0"/>
                </a:solidFill>
              </a:rPr>
              <a:t>row, row-reverse,  column, column-reverse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152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Flexbox – </a:t>
            </a:r>
            <a:r>
              <a:rPr lang="ru-RU" sz="3600" b="1" dirty="0"/>
              <a:t>управление размещением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180353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Оптимизация для социальных медиа </a:t>
            </a:r>
            <a:r>
              <a:rPr lang="ru-RU" sz="3200" dirty="0"/>
              <a:t>(</a:t>
            </a:r>
            <a:r>
              <a:rPr lang="ru-RU" sz="3200" b="1" dirty="0"/>
              <a:t>SMO</a:t>
            </a:r>
            <a:r>
              <a:rPr lang="ru-RU" sz="3200" dirty="0"/>
              <a:t>) предназначена не для поисковых машин, а для социальных сетей и блогов, чтобы привлечь оттуда трафик к себе на сайт или сформировать сообщество по интересам внутри социального ресурса.</a:t>
            </a:r>
            <a:r>
              <a:rPr lang="en-US" sz="3200" dirty="0"/>
              <a:t> </a:t>
            </a:r>
            <a:r>
              <a:rPr lang="en-US" sz="3200" b="1" dirty="0"/>
              <a:t>SMO</a:t>
            </a:r>
            <a:r>
              <a:rPr lang="en-US" sz="3200" dirty="0"/>
              <a:t> - </a:t>
            </a:r>
            <a:r>
              <a:rPr lang="ru-RU" sz="3200" dirty="0"/>
              <a:t>часть </a:t>
            </a:r>
            <a:r>
              <a:rPr lang="en-US" sz="3200" b="1" dirty="0"/>
              <a:t>SMM</a:t>
            </a:r>
            <a:r>
              <a:rPr lang="en-US" sz="3200" dirty="0"/>
              <a:t> (</a:t>
            </a:r>
            <a:r>
              <a:rPr lang="en-US" sz="3200" b="1" dirty="0"/>
              <a:t>Social Media Marketing</a:t>
            </a:r>
            <a:r>
              <a:rPr lang="en-US" sz="3200" dirty="0"/>
              <a:t>). 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800" b="1" dirty="0"/>
              <a:t>ocial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800" b="1" dirty="0"/>
              <a:t>edia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4800" b="1" dirty="0"/>
              <a:t>ptimization</a:t>
            </a:r>
            <a:endParaRPr lang="uk-UA" sz="48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9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2104" y="3212976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Share</a:t>
            </a:r>
            <a:r>
              <a:rPr lang="en-US" sz="4000" dirty="0"/>
              <a:t> &amp; </a:t>
            </a:r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i.stack.imgur.com/7QFS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400" r="6655" b="1722"/>
          <a:stretch/>
        </p:blipFill>
        <p:spPr bwMode="auto">
          <a:xfrm>
            <a:off x="0" y="-1"/>
            <a:ext cx="7032104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7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642" y="1110802"/>
            <a:ext cx="8578714" cy="45365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796254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hlinkClick r:id="rId3"/>
              </a:rPr>
              <a:t>http://ogp.me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2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r>
              <a:rPr lang="en-US" sz="4000" b="1" dirty="0"/>
              <a:t>: </a:t>
            </a:r>
            <a:r>
              <a:rPr lang="uk-UA" sz="4000" b="1" dirty="0" err="1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18" t="-358" r="3221" b="358"/>
          <a:stretch/>
        </p:blipFill>
        <p:spPr>
          <a:xfrm>
            <a:off x="-1" y="1256351"/>
            <a:ext cx="12201305" cy="4332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64" y="573325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twitter:card</a:t>
            </a:r>
            <a:r>
              <a:rPr lang="en-US" dirty="0"/>
              <a:t> </a:t>
            </a:r>
            <a:r>
              <a:rPr lang="en-US" i="1" dirty="0"/>
              <a:t>* - </a:t>
            </a:r>
            <a:r>
              <a:rPr lang="ru-RU" i="1" dirty="0" err="1"/>
              <a:t>лайфках</a:t>
            </a:r>
            <a:r>
              <a:rPr lang="ru-RU" i="1" dirty="0"/>
              <a:t> для </a:t>
            </a:r>
            <a:r>
              <a:rPr lang="ru-RU" i="1" dirty="0" err="1"/>
              <a:t>телеграма</a:t>
            </a:r>
            <a:r>
              <a:rPr lang="ru-RU" i="1" dirty="0"/>
              <a:t>, заставляет его создавать большое превью изображения.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012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r>
              <a:rPr lang="en-US" sz="4000" b="1" dirty="0"/>
              <a:t>: </a:t>
            </a:r>
            <a:r>
              <a:rPr lang="uk-UA" sz="4000" b="1" dirty="0" err="1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068" t="2079" r="11375" b="17142"/>
          <a:stretch/>
        </p:blipFill>
        <p:spPr>
          <a:xfrm>
            <a:off x="7464152" y="1478849"/>
            <a:ext cx="4104456" cy="42754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878" t="3717" r="4878" b="3360"/>
          <a:stretch/>
        </p:blipFill>
        <p:spPr>
          <a:xfrm>
            <a:off x="623392" y="1478848"/>
            <a:ext cx="6336704" cy="428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s://upload.wikimedia.org/wikipedia/commons/0/05/Facebook_Logo_%282019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95859"/>
            <a:ext cx="1113931" cy="1113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995859"/>
            <a:ext cx="1141256" cy="114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450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82323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1971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1340769"/>
            <a:ext cx="5688632" cy="4250411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495600" y="314654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Инструмент показывающий популярность поисковых запросов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102680" y="5858108"/>
            <a:ext cx="5698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hlinkClick r:id="rId3"/>
              </a:rPr>
              <a:t>https://www.google.com.ua/trends/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892354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043932"/>
            <a:ext cx="6876764" cy="4905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6165304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3"/>
              </a:rPr>
              <a:t>https://v5.getbootstrap.com/docs/5.0/examples/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31349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Готовые шаблоны </a:t>
            </a:r>
            <a:r>
              <a:rPr lang="en-US" sz="2800" b="1" dirty="0"/>
              <a:t>Bootstrap’</a:t>
            </a:r>
            <a:r>
              <a:rPr lang="ru-RU" sz="2800" b="1" dirty="0"/>
              <a:t>а для разработки страниц на их базе</a:t>
            </a:r>
          </a:p>
        </p:txBody>
      </p:sp>
    </p:spTree>
    <p:extLst>
      <p:ext uri="{BB962C8B-B14F-4D97-AF65-F5344CB8AC3E}">
        <p14:creationId xmlns:p14="http://schemas.microsoft.com/office/powerpoint/2010/main" val="263891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</a:t>
            </a:r>
            <a:r>
              <a:rPr lang="ru-RU" sz="6000" b="1" dirty="0"/>
              <a:t>. Вспомним </a:t>
            </a:r>
            <a:br>
              <a:rPr lang="ru-RU" sz="6000" b="1" dirty="0"/>
            </a:br>
            <a:r>
              <a:rPr lang="ru-RU" sz="6000" b="1" dirty="0"/>
              <a:t>проблемы </a:t>
            </a:r>
            <a:r>
              <a:rPr lang="it-IT" sz="6000" b="1" dirty="0">
                <a:solidFill>
                  <a:schemeClr val="accent6">
                    <a:lumMod val="75000"/>
                  </a:schemeClr>
                </a:solidFill>
              </a:rPr>
              <a:t>Flexbox</a:t>
            </a: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4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10242" name="Picture 2" descr="https://raw.githubusercontent.com/lewagon/fullstack-images/master/frontend/profile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2" r="675" b="1939"/>
          <a:stretch/>
        </p:blipFill>
        <p:spPr bwMode="auto">
          <a:xfrm>
            <a:off x="1331310" y="1412776"/>
            <a:ext cx="9529380" cy="489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Как добиться подобного расположения компонентов?</a:t>
            </a:r>
          </a:p>
        </p:txBody>
      </p:sp>
    </p:spTree>
    <p:extLst>
      <p:ext uri="{BB962C8B-B14F-4D97-AF65-F5344CB8AC3E}">
        <p14:creationId xmlns:p14="http://schemas.microsoft.com/office/powerpoint/2010/main" val="39643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3. Bootstrap Grid*</a:t>
            </a:r>
          </a:p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в 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Bootstrap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построен на базе 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Flexbox</a:t>
            </a:r>
            <a:endParaRPr lang="uk-UA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9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28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Bootstrap Grid</a:t>
            </a:r>
            <a:r>
              <a:rPr lang="ru-RU" sz="3200" b="1" dirty="0"/>
              <a:t> 5</a:t>
            </a:r>
            <a:r>
              <a:rPr lang="en-US" sz="3200" b="1" dirty="0"/>
              <a:t> –</a:t>
            </a:r>
            <a:r>
              <a:rPr lang="ru-RU" sz="3200" b="1" dirty="0"/>
              <a:t> многоколоночное размещение элементов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3472" y="5445224"/>
            <a:ext cx="943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Одна из опор </a:t>
            </a:r>
            <a:r>
              <a:rPr lang="en-US" sz="2000" b="1" dirty="0"/>
              <a:t>Bootstrap</a:t>
            </a:r>
            <a:r>
              <a:rPr lang="en-US" sz="2000" dirty="0"/>
              <a:t> – </a:t>
            </a:r>
            <a:r>
              <a:rPr lang="en-US" sz="2000" b="1" dirty="0"/>
              <a:t>Grid</a:t>
            </a:r>
            <a:r>
              <a:rPr lang="en-US" sz="2000" dirty="0"/>
              <a:t> (</a:t>
            </a:r>
            <a:r>
              <a:rPr lang="ru-RU" sz="2000" dirty="0"/>
              <a:t>«сетка»</a:t>
            </a:r>
            <a:r>
              <a:rPr lang="en-US" sz="2000" dirty="0"/>
              <a:t>)</a:t>
            </a:r>
            <a:r>
              <a:rPr lang="ru-RU" sz="2000" dirty="0"/>
              <a:t> размещения элементов, позволяющая размещать элементы в несколько столбцов, размер (и количество) которых будет адаптироваться под размеры экрана.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467981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https://getbootstrap.com/docs/5.0/layout/grid/</a:t>
            </a:r>
            <a:endParaRPr lang="ru-RU" sz="2400" b="1" dirty="0"/>
          </a:p>
        </p:txBody>
      </p:sp>
      <p:pic>
        <p:nvPicPr>
          <p:cNvPr id="7" name="Picture 2" descr="https://camo.githubusercontent.com/e2d234e3d1e05223788a3a8590d4286dfbe2f221de0373b3191b5c56b15d0570/68747470733a2f2f662e636c6f75642e6769746875622e636f6d2f6173736574732f313833353939372f3933373539392f35336230316265632d303065312d313165332d393366302d3134636163663836306165352e706e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2" r="2112"/>
          <a:stretch/>
        </p:blipFill>
        <p:spPr bwMode="auto">
          <a:xfrm>
            <a:off x="0" y="1340768"/>
            <a:ext cx="12192000" cy="3100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2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Немного практики с </a:t>
            </a:r>
            <a:r>
              <a:rPr lang="en-US" sz="4400" b="1" dirty="0"/>
              <a:t>Bootstrap Grid</a:t>
            </a:r>
            <a:endParaRPr lang="ru-RU" sz="4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33932" y="5427221"/>
            <a:ext cx="109241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Шаблон с разметкой в </a:t>
            </a:r>
            <a:r>
              <a:rPr lang="ru-RU" sz="2800" dirty="0" err="1"/>
              <a:t>репозитории</a:t>
            </a:r>
            <a:r>
              <a:rPr lang="ru-RU" sz="2800" dirty="0"/>
              <a:t> занятия</a:t>
            </a:r>
            <a:r>
              <a:rPr lang="en-US" sz="2800" dirty="0"/>
              <a:t>: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./</a:t>
            </a:r>
            <a:r>
              <a:rPr lang="en-US" sz="2800" b="1" dirty="0" err="1">
                <a:solidFill>
                  <a:srgbClr val="0070C0"/>
                </a:solidFill>
              </a:rPr>
              <a:t>src</a:t>
            </a:r>
            <a:r>
              <a:rPr lang="en-US" sz="2800" b="1" dirty="0">
                <a:solidFill>
                  <a:srgbClr val="0070C0"/>
                </a:solidFill>
              </a:rPr>
              <a:t>/demo-template</a:t>
            </a:r>
            <a:endParaRPr lang="uk-UA" sz="2800" b="1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3" y="1352541"/>
            <a:ext cx="10924134" cy="3804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944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1128</Words>
  <Application>Microsoft Office PowerPoint</Application>
  <PresentationFormat>Широкий екран</PresentationFormat>
  <Paragraphs>119</Paragraphs>
  <Slides>47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47</vt:i4>
      </vt:variant>
    </vt:vector>
  </HeadingPairs>
  <TitlesOfParts>
    <vt:vector size="51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899</cp:revision>
  <dcterms:created xsi:type="dcterms:W3CDTF">2014-11-20T09:08:59Z</dcterms:created>
  <dcterms:modified xsi:type="dcterms:W3CDTF">2021-03-18T09:26:50Z</dcterms:modified>
</cp:coreProperties>
</file>